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8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3291840"/>
            <a:ext cx="4754880" cy="475488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3" name="Shape 1"/>
          <p:cNvSpPr/>
          <p:nvPr/>
        </p:nvSpPr>
        <p:spPr>
          <a:xfrm>
            <a:off x="9601200" y="4114800"/>
            <a:ext cx="3108960" cy="3108960"/>
          </a:xfrm>
          <a:prstGeom prst="ellipse">
            <a:avLst/>
          </a:prstGeom>
          <a:solidFill>
            <a:srgbClr val="BC4749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417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9B4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CIVIC DESIGN BRIEF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77240" y="182880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Bridging the Divide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822960" y="2880360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AD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Community Cohesion Initiative for Kenya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3931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9B4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Jirani ni Ndugu</a:t>
            </a:r>
            <a:pPr indent="0" marL="0">
              <a:buNone/>
            </a:pPr>
            <a:r>
              <a:rPr lang="en-US" sz="1800" i="1" dirty="0">
                <a:solidFill>
                  <a:srgbClr val="C9D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 “A Neighbour is Kin”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5989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FA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Guide  •  Citizenship Course Submission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10195560" y="4892040"/>
            <a:ext cx="1371600" cy="1371600"/>
          </a:xfrm>
          <a:prstGeom prst="ellipse">
            <a:avLst/>
          </a:prstGeom>
          <a:solidFill>
            <a:srgbClr val="E9B44C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52176" y="5248656"/>
            <a:ext cx="658368" cy="658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028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4114800"/>
            <a:ext cx="4572000" cy="457200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3" name="Shape 1"/>
          <p:cNvSpPr/>
          <p:nvPr/>
        </p:nvSpPr>
        <p:spPr>
          <a:xfrm>
            <a:off x="9601200" y="-1645920"/>
            <a:ext cx="3840480" cy="3840480"/>
          </a:xfrm>
          <a:prstGeom prst="ellipse">
            <a:avLst/>
          </a:prstGeom>
          <a:solidFill>
            <a:srgbClr val="BC4749"/>
          </a:solidFill>
          <a:ln/>
        </p:spPr>
      </p:sp>
      <p:sp>
        <p:nvSpPr>
          <p:cNvPr id="4" name="Shape 2"/>
          <p:cNvSpPr/>
          <p:nvPr/>
        </p:nvSpPr>
        <p:spPr>
          <a:xfrm>
            <a:off x="5592928" y="1005840"/>
            <a:ext cx="1005840" cy="1005840"/>
          </a:xfrm>
          <a:prstGeom prst="ellipse">
            <a:avLst/>
          </a:prstGeom>
          <a:solidFill>
            <a:srgbClr val="E9B44C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54446" y="1267358"/>
            <a:ext cx="482803" cy="48280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80160" y="233172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“Harambee — pulling together — is renewed one ward at a time.”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2011680" y="3520440"/>
            <a:ext cx="8138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C9D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Cohesion is not legislated into existence. It is built in daily, ordinary contact — a shared table, a shared venture, a shared mentor. Jirani ni Ndugu turns that principle into a practical, repeatable programme any ward in Kenya can adopt.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0" y="612648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E9B4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Jirani ni Ndugu  •  A Neighbour is Kin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C47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CIVIC ISSUE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nation of many communities, still learning to stand as one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Kenya's diversity is a strength — but ethnic, regional, and economic fault lines have repeatedly been mobilised for division, most devastatingly in the 2007–08 post-election crisis.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2514600"/>
            <a:ext cx="3383280" cy="3063240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874520" y="2880360"/>
            <a:ext cx="914400" cy="914400"/>
          </a:xfrm>
          <a:prstGeom prst="ellipse">
            <a:avLst/>
          </a:prstGeom>
          <a:solidFill>
            <a:srgbClr val="BC4749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2264" y="3118104"/>
            <a:ext cx="438912" cy="4389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3977640"/>
            <a:ext cx="3383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42+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868680" y="4663440"/>
            <a:ext cx="2926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distinct ethnic</a:t>
            </a:r>
            <a:endParaRPr lang="en-US" sz="1300" dirty="0"/>
          </a:p>
          <a:p>
            <a:pPr algn="ctr"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communities nationwide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343400" y="2514600"/>
            <a:ext cx="3383280" cy="3063240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577840" y="2880360"/>
            <a:ext cx="914400" cy="914400"/>
          </a:xfrm>
          <a:prstGeom prst="ellipse">
            <a:avLst/>
          </a:prstGeom>
          <a:solidFill>
            <a:srgbClr val="BC4749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584" y="3118104"/>
            <a:ext cx="438912" cy="4389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343400" y="3977640"/>
            <a:ext cx="3383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1,300</a:t>
            </a:r>
            <a:endParaRPr lang="en-US" sz="3400" dirty="0"/>
          </a:p>
        </p:txBody>
      </p:sp>
      <p:sp>
        <p:nvSpPr>
          <p:cNvPr id="14" name="Text 10"/>
          <p:cNvSpPr/>
          <p:nvPr/>
        </p:nvSpPr>
        <p:spPr>
          <a:xfrm>
            <a:off x="4572000" y="4663440"/>
            <a:ext cx="2926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lives lost in the</a:t>
            </a:r>
            <a:endParaRPr lang="en-US" sz="1300" dirty="0"/>
          </a:p>
          <a:p>
            <a:pPr algn="ctr"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2007–08 post-election crisis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8046720" y="2514600"/>
            <a:ext cx="3383280" cy="3063240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281160" y="2880360"/>
            <a:ext cx="914400" cy="914400"/>
          </a:xfrm>
          <a:prstGeom prst="ellipse">
            <a:avLst/>
          </a:prstGeom>
          <a:solidFill>
            <a:srgbClr val="BC4749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904" y="3118104"/>
            <a:ext cx="438912" cy="4389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0" y="3977640"/>
            <a:ext cx="3383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600,000+</a:t>
            </a:r>
            <a:endParaRPr lang="en-US" sz="3400" dirty="0"/>
          </a:p>
        </p:txBody>
      </p:sp>
      <p:sp>
        <p:nvSpPr>
          <p:cNvPr id="19" name="Text 14"/>
          <p:cNvSpPr/>
          <p:nvPr/>
        </p:nvSpPr>
        <p:spPr>
          <a:xfrm>
            <a:off x="8275320" y="4663440"/>
            <a:ext cx="2926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displaced</a:t>
            </a:r>
            <a:endParaRPr lang="en-US" sz="1300" dirty="0"/>
          </a:p>
          <a:p>
            <a:pPr algn="ctr"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along ethnic lines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640080" y="59893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NCIC; Waki Commission Report (CIPEV), 2008</a:t>
            </a:r>
            <a:endParaRPr lang="en-US" sz="1000" dirty="0"/>
          </a:p>
        </p:txBody>
      </p:sp>
      <p:sp>
        <p:nvSpPr>
          <p:cNvPr id="21" name="Text 1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Jirani ni Ndugu  |  Community Cohesion Initiative</a:t>
            </a:r>
            <a:endParaRPr lang="en-US" sz="1000" dirty="0"/>
          </a:p>
        </p:txBody>
      </p:sp>
      <p:sp>
        <p:nvSpPr>
          <p:cNvPr id="22" name="Text 17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C47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Divides overlap — they are rarely just ethnic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777240" cy="77724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2162" y="2030882"/>
            <a:ext cx="373075" cy="3730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00200" y="1810512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marginalisation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600200" y="2176272"/>
            <a:ext cx="5029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 land and resource policies left some regions chronically under-served.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40080" y="3246120"/>
            <a:ext cx="777240" cy="77724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162" y="3448202"/>
            <a:ext cx="373075" cy="3730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00200" y="3227832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 overlap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1600200" y="3593592"/>
            <a:ext cx="5029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Ethnic identity often tracks with access to land, jobs, and public services.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640080" y="4663440"/>
            <a:ext cx="777240" cy="77724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162" y="4865522"/>
            <a:ext cx="373075" cy="3730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600200" y="4645152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Urban segregation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1600200" y="5010912"/>
            <a:ext cx="5029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Informal settlements and wealthy estates sit minutes apart, rarely interacting.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7315200" y="2194560"/>
            <a:ext cx="2743200" cy="274320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17" name="Shape 12"/>
          <p:cNvSpPr/>
          <p:nvPr/>
        </p:nvSpPr>
        <p:spPr>
          <a:xfrm>
            <a:off x="8686800" y="2194560"/>
            <a:ext cx="2743200" cy="2743200"/>
          </a:xfrm>
          <a:prstGeom prst="ellipse">
            <a:avLst/>
          </a:prstGeom>
          <a:solidFill>
            <a:srgbClr val="BC4749"/>
          </a:solidFill>
          <a:ln/>
        </p:spPr>
      </p:sp>
      <p:sp>
        <p:nvSpPr>
          <p:cNvPr id="18" name="Shape 13"/>
          <p:cNvSpPr/>
          <p:nvPr/>
        </p:nvSpPr>
        <p:spPr>
          <a:xfrm>
            <a:off x="8001000" y="3474720"/>
            <a:ext cx="2743200" cy="2743200"/>
          </a:xfrm>
          <a:prstGeom prst="ellipse">
            <a:avLst/>
          </a:prstGeom>
          <a:solidFill>
            <a:srgbClr val="E9B44C"/>
          </a:solidFill>
          <a:ln/>
        </p:spPr>
      </p:sp>
      <p:sp>
        <p:nvSpPr>
          <p:cNvPr id="19" name="Text 14"/>
          <p:cNvSpPr/>
          <p:nvPr/>
        </p:nvSpPr>
        <p:spPr>
          <a:xfrm>
            <a:off x="7132320" y="196596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Ethnicity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9555480" y="196596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BC47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8321040" y="49834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A6D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8A6D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8183880" y="324612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i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divides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i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compound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Jirani ni Ndugu  |  Community Cohesion Initiative</a:t>
            </a:r>
            <a:endParaRPr lang="en-US" sz="1000" dirty="0"/>
          </a:p>
        </p:txBody>
      </p:sp>
      <p:sp>
        <p:nvSpPr>
          <p:cNvPr id="24" name="Text 19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028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9B4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SOLUTION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881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Jirani ni Ndugu — three ways to build real contact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D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ward-level programme that replaces one-off unity events with repeated, purposeful activity across ethnic, regional, and economic lines.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331720"/>
            <a:ext cx="3429000" cy="3520440"/>
          </a:xfrm>
          <a:prstGeom prst="roundRect">
            <a:avLst>
              <a:gd name="adj" fmla="val 3200"/>
            </a:avLst>
          </a:prstGeom>
          <a:solidFill>
            <a:srgbClr val="1B4332"/>
          </a:solidFill>
          <a:ln/>
        </p:spPr>
      </p:sp>
      <p:sp>
        <p:nvSpPr>
          <p:cNvPr id="6" name="Shape 4"/>
          <p:cNvSpPr/>
          <p:nvPr/>
        </p:nvSpPr>
        <p:spPr>
          <a:xfrm>
            <a:off x="1897380" y="2697480"/>
            <a:ext cx="914400" cy="914400"/>
          </a:xfrm>
          <a:prstGeom prst="ellipse">
            <a:avLst/>
          </a:prstGeom>
          <a:solidFill>
            <a:srgbClr val="E9B44C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5124" y="2935224"/>
            <a:ext cx="438912" cy="4389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68680" y="379476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Paired Enterprise Groups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914400" y="4480560"/>
            <a:ext cx="288036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C9D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 groups run a shared income venture — table-banking, kitchen gardens, small recycling ventures.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389120" y="2331720"/>
            <a:ext cx="3429000" cy="3520440"/>
          </a:xfrm>
          <a:prstGeom prst="roundRect">
            <a:avLst>
              <a:gd name="adj" fmla="val 3200"/>
            </a:avLst>
          </a:prstGeom>
          <a:solidFill>
            <a:srgbClr val="1B4332"/>
          </a:solidFill>
          <a:ln/>
        </p:spPr>
      </p:sp>
      <p:sp>
        <p:nvSpPr>
          <p:cNvPr id="11" name="Shape 8"/>
          <p:cNvSpPr/>
          <p:nvPr/>
        </p:nvSpPr>
        <p:spPr>
          <a:xfrm>
            <a:off x="5646420" y="2697480"/>
            <a:ext cx="914400" cy="914400"/>
          </a:xfrm>
          <a:prstGeom prst="ellipse">
            <a:avLst/>
          </a:prstGeom>
          <a:solidFill>
            <a:srgbClr val="E9B44C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4164" y="2935224"/>
            <a:ext cx="438912" cy="4389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17720" y="379476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Youth Mentorship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4663440" y="4480560"/>
            <a:ext cx="288036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C9D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Young people from informal settlements and affluent estates pair up for clean-ups, sport, and digital skills.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8138160" y="2331720"/>
            <a:ext cx="3429000" cy="3520440"/>
          </a:xfrm>
          <a:prstGeom prst="roundRect">
            <a:avLst>
              <a:gd name="adj" fmla="val 3200"/>
            </a:avLst>
          </a:prstGeom>
          <a:solidFill>
            <a:srgbClr val="1B4332"/>
          </a:solidFill>
          <a:ln/>
        </p:spPr>
      </p:sp>
      <p:sp>
        <p:nvSpPr>
          <p:cNvPr id="16" name="Shape 12"/>
          <p:cNvSpPr/>
          <p:nvPr/>
        </p:nvSpPr>
        <p:spPr>
          <a:xfrm>
            <a:off x="9395460" y="2697480"/>
            <a:ext cx="914400" cy="914400"/>
          </a:xfrm>
          <a:prstGeom prst="ellipse">
            <a:avLst/>
          </a:prstGeom>
          <a:solidFill>
            <a:srgbClr val="E9B44C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204" y="2935224"/>
            <a:ext cx="438912" cy="4389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66760" y="379476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Rotating Community Table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8412480" y="4480560"/>
            <a:ext cx="288036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C9D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shared meals rotate host neighbourhoods, paired with real talk on shared local issues.</a:t>
            </a:r>
            <a:endParaRPr lang="en-US" sz="1250" dirty="0"/>
          </a:p>
        </p:txBody>
      </p:sp>
      <p:sp>
        <p:nvSpPr>
          <p:cNvPr id="20" name="Text 15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9D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Jirani ni Ndugu  |  Community Cohesion Initiative</a:t>
            </a:r>
            <a:endParaRPr lang="en-US" sz="1000" dirty="0"/>
          </a:p>
        </p:txBody>
      </p:sp>
      <p:sp>
        <p:nvSpPr>
          <p:cNvPr id="21" name="Text 16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D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822960" cy="822960"/>
          </a:xfrm>
          <a:prstGeom prst="ellipse">
            <a:avLst/>
          </a:prstGeom>
          <a:solidFill>
            <a:srgbClr val="BC4749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4050" y="716890"/>
            <a:ext cx="395021" cy="39502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91640" y="548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C47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ONE  •  IN PRACTICE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1691640" y="841248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B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Paired Enterprise Groups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640080" y="16002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groups of residents from different ethnic backgrounds and income levels run a joint income-generating activity — creating repeated, low-pressure contact around a shared, tangible goal.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40080" y="2743200"/>
            <a:ext cx="457200" cy="45720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8" name="Text 5"/>
          <p:cNvSpPr/>
          <p:nvPr/>
        </p:nvSpPr>
        <p:spPr>
          <a:xfrm>
            <a:off x="640080" y="2743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280160" y="276148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 officer and Nyumba Kumi elders identify 5–6 residents across ethnic &amp; income lines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868680" y="3200400"/>
            <a:ext cx="0" cy="384048"/>
          </a:xfrm>
          <a:prstGeom prst="line">
            <a:avLst/>
          </a:prstGeom>
          <a:noFill/>
          <a:ln w="25400">
            <a:solidFill>
              <a:srgbClr val="C9D4CC"/>
            </a:solidFill>
            <a:prstDash val="dash"/>
          </a:ln>
        </p:spPr>
      </p:sp>
      <p:sp>
        <p:nvSpPr>
          <p:cNvPr id="11" name="Shape 8"/>
          <p:cNvSpPr/>
          <p:nvPr/>
        </p:nvSpPr>
        <p:spPr>
          <a:xfrm>
            <a:off x="640080" y="3584448"/>
            <a:ext cx="457200" cy="45720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12" name="Text 9"/>
          <p:cNvSpPr/>
          <p:nvPr/>
        </p:nvSpPr>
        <p:spPr>
          <a:xfrm>
            <a:off x="640080" y="358444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280160" y="3602736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chooses one venture: table-banking, kitchen garden, or small recycling business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68680" y="4041648"/>
            <a:ext cx="0" cy="384048"/>
          </a:xfrm>
          <a:prstGeom prst="line">
            <a:avLst/>
          </a:prstGeom>
          <a:noFill/>
          <a:ln w="25400">
            <a:solidFill>
              <a:srgbClr val="C9D4CC"/>
            </a:solidFill>
            <a:prstDash val="dash"/>
          </a:ln>
        </p:spPr>
      </p:sp>
      <p:sp>
        <p:nvSpPr>
          <p:cNvPr id="15" name="Shape 12"/>
          <p:cNvSpPr/>
          <p:nvPr/>
        </p:nvSpPr>
        <p:spPr>
          <a:xfrm>
            <a:off x="640080" y="4425696"/>
            <a:ext cx="457200" cy="45720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16" name="Text 13"/>
          <p:cNvSpPr/>
          <p:nvPr/>
        </p:nvSpPr>
        <p:spPr>
          <a:xfrm>
            <a:off x="640080" y="44256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280160" y="4443984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meets weekly; profits and decisions are shared transparently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868680" y="4882896"/>
            <a:ext cx="0" cy="384048"/>
          </a:xfrm>
          <a:prstGeom prst="line">
            <a:avLst/>
          </a:prstGeom>
          <a:noFill/>
          <a:ln w="25400">
            <a:solidFill>
              <a:srgbClr val="C9D4CC"/>
            </a:solidFill>
            <a:prstDash val="dash"/>
          </a:ln>
        </p:spPr>
      </p:sp>
      <p:sp>
        <p:nvSpPr>
          <p:cNvPr id="19" name="Shape 16"/>
          <p:cNvSpPr/>
          <p:nvPr/>
        </p:nvSpPr>
        <p:spPr>
          <a:xfrm>
            <a:off x="640080" y="5266944"/>
            <a:ext cx="457200" cy="45720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20" name="Text 17"/>
          <p:cNvSpPr/>
          <p:nvPr/>
        </p:nvSpPr>
        <p:spPr>
          <a:xfrm>
            <a:off x="640080" y="526694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1280160" y="5285232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12 months, group is self-sustaining and mentors a new mixed group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Jirani ni Ndugu  |  Community Cohesion Initiative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822960" cy="82296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4050" y="716890"/>
            <a:ext cx="395021" cy="39502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91640" y="548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TWO  •  IN PRACTICE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1691640" y="841248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B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Inter-Estate Youth Mentorship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640080" y="16002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Youth are disproportionately drawn into politically instigated conflict when idle. Structured, positive contact across class and ethnic lines during formative years builds durable social capital.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40080" y="2743200"/>
            <a:ext cx="3429000" cy="3108960"/>
          </a:xfrm>
          <a:prstGeom prst="roundRect">
            <a:avLst>
              <a:gd name="adj" fmla="val 3529"/>
            </a:avLst>
          </a:prstGeom>
          <a:solidFill>
            <a:srgbClr val="FBF7F0"/>
          </a:solidFill>
          <a:ln/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943100" y="3063240"/>
            <a:ext cx="822960" cy="82296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070" y="3277210"/>
            <a:ext cx="395021" cy="3950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402336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Pairing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914400" y="4434840"/>
            <a:ext cx="28803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Mentors and peers from affluent estates paired with youth from informal settlements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89120" y="2743200"/>
            <a:ext cx="3429000" cy="3108960"/>
          </a:xfrm>
          <a:prstGeom prst="roundRect">
            <a:avLst>
              <a:gd name="adj" fmla="val 3529"/>
            </a:avLst>
          </a:prstGeom>
          <a:solidFill>
            <a:srgbClr val="FBF7F0"/>
          </a:solidFill>
          <a:ln/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5692140" y="3063240"/>
            <a:ext cx="822960" cy="82296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6110" y="3277210"/>
            <a:ext cx="395021" cy="3950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617720" y="402336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Joint projects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663440" y="4434840"/>
            <a:ext cx="28803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Environmental clean-ups, sports leagues, and digital-skills training done together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38160" y="2743200"/>
            <a:ext cx="3429000" cy="3108960"/>
          </a:xfrm>
          <a:prstGeom prst="roundRect">
            <a:avLst>
              <a:gd name="adj" fmla="val 3529"/>
            </a:avLst>
          </a:prstGeom>
          <a:solidFill>
            <a:srgbClr val="FBF7F0"/>
          </a:solidFill>
          <a:ln/>
          <a:effectLst>
            <a:outerShdw sx="100000" sy="100000" kx="0" ky="0" algn="bl" rotWithShape="0" blurRad="88900" dist="38100" dir="5400000">
              <a:srgbClr val="000000">
                <a:alpha val="1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9441180" y="3063240"/>
            <a:ext cx="822960" cy="82296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5150" y="3277210"/>
            <a:ext cx="395021" cy="39502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66760" y="402336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Progression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412480" y="4434840"/>
            <a:ext cx="28803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participants become mentors for the next cohort, sustaining the cycle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Jirani ni Ndugu  |  Community Cohesion Initiative</a:t>
            </a:r>
            <a:endParaRPr lang="en-US" sz="1000" dirty="0"/>
          </a:p>
        </p:txBody>
      </p:sp>
      <p:sp>
        <p:nvSpPr>
          <p:cNvPr id="23" name="Text 17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822960" cy="822960"/>
          </a:xfrm>
          <a:prstGeom prst="ellipse">
            <a:avLst/>
          </a:prstGeom>
          <a:solidFill>
            <a:srgbClr val="E9B44C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4050" y="716890"/>
            <a:ext cx="395021" cy="39502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91640" y="548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8A6D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THREE  •  IN PRACTICE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1691640" y="841248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B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Rotating Community Table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640080" y="16002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harambee spirit, formalised: once a month, households from different parts of the ward share a meal at a rotating location, paired with honest talk on one real, shared local issue.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623560" y="2331720"/>
            <a:ext cx="822960" cy="82296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7530" y="2545690"/>
            <a:ext cx="395021" cy="39502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303520" y="320040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Estate A</a:t>
            </a:r>
            <a:endParaRPr lang="en-US" sz="1100" dirty="0"/>
          </a:p>
          <a:p>
            <a:pPr algn="ctr" indent="0" marL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hosts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7040880" y="3749040"/>
            <a:ext cx="822960" cy="822960"/>
          </a:xfrm>
          <a:prstGeom prst="ellipse">
            <a:avLst/>
          </a:prstGeom>
          <a:solidFill>
            <a:srgbClr val="BC4749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4850" y="3963010"/>
            <a:ext cx="395021" cy="39502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720840" y="461772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Estate B</a:t>
            </a:r>
            <a:endParaRPr lang="en-US" sz="1100" dirty="0"/>
          </a:p>
          <a:p>
            <a:pPr algn="ctr" indent="0" marL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hosts</a:t>
            </a:r>
            <a:endParaRPr lang="en-US" sz="1100" dirty="0"/>
          </a:p>
        </p:txBody>
      </p:sp>
      <p:sp>
        <p:nvSpPr>
          <p:cNvPr id="13" name="Shape 8"/>
          <p:cNvSpPr/>
          <p:nvPr/>
        </p:nvSpPr>
        <p:spPr>
          <a:xfrm>
            <a:off x="5623560" y="5166360"/>
            <a:ext cx="822960" cy="82296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7530" y="5380330"/>
            <a:ext cx="395021" cy="395021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303520" y="603504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Estate C</a:t>
            </a:r>
            <a:endParaRPr lang="en-US" sz="1100" dirty="0"/>
          </a:p>
          <a:p>
            <a:pPr algn="ctr" indent="0" marL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hosts</a:t>
            </a:r>
            <a:endParaRPr lang="en-US" sz="1100" dirty="0"/>
          </a:p>
        </p:txBody>
      </p:sp>
      <p:sp>
        <p:nvSpPr>
          <p:cNvPr id="16" name="Shape 10"/>
          <p:cNvSpPr/>
          <p:nvPr/>
        </p:nvSpPr>
        <p:spPr>
          <a:xfrm>
            <a:off x="4206240" y="3749040"/>
            <a:ext cx="822960" cy="822960"/>
          </a:xfrm>
          <a:prstGeom prst="ellipse">
            <a:avLst/>
          </a:prstGeom>
          <a:solidFill>
            <a:srgbClr val="BC4749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0210" y="3963010"/>
            <a:ext cx="395021" cy="39502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3886200" y="461772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Estate D</a:t>
            </a:r>
            <a:endParaRPr lang="en-US" sz="1100" dirty="0"/>
          </a:p>
          <a:p>
            <a:pPr algn="ctr" indent="0" marL="0">
              <a:lnSpc>
                <a:spcPts val="1300"/>
              </a:lnSpc>
              <a:buNone/>
            </a:pPr>
            <a:r>
              <a:rPr lang="en-US" sz="11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hosts</a:t>
            </a:r>
            <a:endParaRPr lang="en-US" sz="1100" dirty="0"/>
          </a:p>
        </p:txBody>
      </p:sp>
      <p:sp>
        <p:nvSpPr>
          <p:cNvPr id="19" name="Shape 12"/>
          <p:cNvSpPr/>
          <p:nvPr/>
        </p:nvSpPr>
        <p:spPr>
          <a:xfrm>
            <a:off x="4617720" y="2743200"/>
            <a:ext cx="2834640" cy="2834640"/>
          </a:xfrm>
          <a:prstGeom prst="ellipse">
            <a:avLst/>
          </a:prstGeom>
          <a:ln w="25400">
            <a:solidFill>
              <a:srgbClr val="D8D2C4"/>
            </a:solidFill>
            <a:prstDash val="dash"/>
          </a:ln>
        </p:spPr>
      </p:sp>
      <p:sp>
        <p:nvSpPr>
          <p:cNvPr id="20" name="Text 13"/>
          <p:cNvSpPr/>
          <p:nvPr/>
        </p:nvSpPr>
        <p:spPr>
          <a:xfrm>
            <a:off x="5257800" y="3749040"/>
            <a:ext cx="1554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150" b="1" i="1" dirty="0">
                <a:solidFill>
                  <a:srgbClr val="8A6D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meal</a:t>
            </a:r>
            <a:endParaRPr lang="en-US" sz="1150" dirty="0"/>
          </a:p>
          <a:p>
            <a:pPr algn="ctr" indent="0" marL="0">
              <a:lnSpc>
                <a:spcPts val="1300"/>
              </a:lnSpc>
              <a:buNone/>
            </a:pPr>
            <a:r>
              <a:rPr lang="en-US" sz="1150" b="1" i="1" dirty="0">
                <a:solidFill>
                  <a:srgbClr val="8A6D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one real issue</a:t>
            </a:r>
            <a:endParaRPr lang="en-US" sz="1150" dirty="0"/>
          </a:p>
          <a:p>
            <a:pPr algn="ctr" indent="0" marL="0">
              <a:lnSpc>
                <a:spcPts val="1300"/>
              </a:lnSpc>
              <a:buNone/>
            </a:pPr>
            <a:r>
              <a:rPr lang="en-US" sz="1150" b="1" i="1" dirty="0">
                <a:solidFill>
                  <a:srgbClr val="8A6D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discussed</a:t>
            </a:r>
            <a:endParaRPr lang="en-US" sz="1150" dirty="0"/>
          </a:p>
        </p:txBody>
      </p:sp>
      <p:sp>
        <p:nvSpPr>
          <p:cNvPr id="21" name="Shape 14"/>
          <p:cNvSpPr/>
          <p:nvPr/>
        </p:nvSpPr>
        <p:spPr>
          <a:xfrm>
            <a:off x="8503920" y="2743200"/>
            <a:ext cx="3017520" cy="3108960"/>
          </a:xfrm>
          <a:prstGeom prst="roundRect">
            <a:avLst>
              <a:gd name="adj" fmla="val 3030"/>
            </a:avLst>
          </a:prstGeom>
          <a:solidFill>
            <a:srgbClr val="FBF7F0"/>
          </a:solidFill>
          <a:ln/>
        </p:spPr>
      </p:sp>
      <p:sp>
        <p:nvSpPr>
          <p:cNvPr id="22" name="Text 15"/>
          <p:cNvSpPr/>
          <p:nvPr/>
        </p:nvSpPr>
        <p:spPr>
          <a:xfrm>
            <a:off x="8732520" y="29260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works</a:t>
            </a:r>
            <a:endParaRPr lang="en-US" sz="1400" dirty="0"/>
          </a:p>
        </p:txBody>
      </p:sp>
      <p:sp>
        <p:nvSpPr>
          <p:cNvPr id="23" name="Text 16"/>
          <p:cNvSpPr/>
          <p:nvPr/>
        </p:nvSpPr>
        <p:spPr>
          <a:xfrm>
            <a:off x="8732520" y="3337560"/>
            <a:ext cx="256032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group is permanently host or guest. Discussing a real shared problem — water, security, schools — turns strangers into neighbours solving something together.</a:t>
            </a:r>
            <a:endParaRPr lang="en-US" sz="1200" dirty="0"/>
          </a:p>
        </p:txBody>
      </p:sp>
      <p:sp>
        <p:nvSpPr>
          <p:cNvPr id="24" name="Text 17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Jirani ni Ndugu  |  Community Cohesion Initiative</a:t>
            </a:r>
            <a:endParaRPr lang="en-US" sz="1000" dirty="0"/>
          </a:p>
        </p:txBody>
      </p:sp>
      <p:sp>
        <p:nvSpPr>
          <p:cNvPr id="25" name="Text 18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C47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ROLLS OUT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one ward to a repeatable model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2514600" cy="356616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38100" dir="54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2130552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6E1D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1513332" y="2651760"/>
            <a:ext cx="777240" cy="77724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5414" y="2853842"/>
            <a:ext cx="373075" cy="37307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361188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68680" y="4023360"/>
            <a:ext cx="2057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ward, two school terms. Chiefs, elders &amp; youth groups co-design from day one.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3154680" y="3429000"/>
            <a:ext cx="2560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9B4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3410712" y="1965960"/>
            <a:ext cx="2514600" cy="356616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3593592" y="2130552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6E1D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13" name="Shape 10"/>
          <p:cNvSpPr/>
          <p:nvPr/>
        </p:nvSpPr>
        <p:spPr>
          <a:xfrm>
            <a:off x="4283964" y="2651760"/>
            <a:ext cx="777240" cy="777240"/>
          </a:xfrm>
          <a:prstGeom prst="ellipse">
            <a:avLst/>
          </a:prstGeom>
          <a:solidFill>
            <a:srgbClr val="BC4749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6046" y="2853842"/>
            <a:ext cx="373075" cy="373075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593592" y="361188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3639312" y="4023360"/>
            <a:ext cx="2057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Recruit mixed enterprise groups, youth pairs, and community-table host rotation.</a:t>
            </a:r>
            <a:endParaRPr lang="en-US" sz="1150" dirty="0"/>
          </a:p>
        </p:txBody>
      </p:sp>
      <p:sp>
        <p:nvSpPr>
          <p:cNvPr id="17" name="Text 13"/>
          <p:cNvSpPr/>
          <p:nvPr/>
        </p:nvSpPr>
        <p:spPr>
          <a:xfrm>
            <a:off x="5925312" y="3429000"/>
            <a:ext cx="2560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9B4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8" name="Shape 14"/>
          <p:cNvSpPr/>
          <p:nvPr/>
        </p:nvSpPr>
        <p:spPr>
          <a:xfrm>
            <a:off x="6181344" y="1965960"/>
            <a:ext cx="2514600" cy="356616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38100" dir="5400000">
              <a:srgbClr val="000000">
                <a:alpha val="10000"/>
              </a:srgbClr>
            </a:outerShdw>
          </a:effectLst>
        </p:spPr>
      </p:sp>
      <p:sp>
        <p:nvSpPr>
          <p:cNvPr id="19" name="Text 15"/>
          <p:cNvSpPr/>
          <p:nvPr/>
        </p:nvSpPr>
        <p:spPr>
          <a:xfrm>
            <a:off x="6364224" y="2130552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6E1D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20" name="Shape 16"/>
          <p:cNvSpPr/>
          <p:nvPr/>
        </p:nvSpPr>
        <p:spPr>
          <a:xfrm>
            <a:off x="7054596" y="2651760"/>
            <a:ext cx="777240" cy="77724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6678" y="2853842"/>
            <a:ext cx="373075" cy="373075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6364224" y="361188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</a:t>
            </a:r>
            <a:endParaRPr lang="en-US" sz="1500" dirty="0"/>
          </a:p>
        </p:txBody>
      </p:sp>
      <p:sp>
        <p:nvSpPr>
          <p:cNvPr id="23" name="Text 18"/>
          <p:cNvSpPr/>
          <p:nvPr/>
        </p:nvSpPr>
        <p:spPr>
          <a:xfrm>
            <a:off x="6409944" y="4023360"/>
            <a:ext cx="2057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retention, new friendships, and enterprise survival against a control ward.</a:t>
            </a:r>
            <a:endParaRPr lang="en-US" sz="1150" dirty="0"/>
          </a:p>
        </p:txBody>
      </p:sp>
      <p:sp>
        <p:nvSpPr>
          <p:cNvPr id="24" name="Text 19"/>
          <p:cNvSpPr/>
          <p:nvPr/>
        </p:nvSpPr>
        <p:spPr>
          <a:xfrm>
            <a:off x="8695944" y="3429000"/>
            <a:ext cx="2560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9B4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5" name="Shape 20"/>
          <p:cNvSpPr/>
          <p:nvPr/>
        </p:nvSpPr>
        <p:spPr>
          <a:xfrm>
            <a:off x="8951976" y="1965960"/>
            <a:ext cx="2514600" cy="356616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38100" dir="5400000">
              <a:srgbClr val="000000">
                <a:alpha val="10000"/>
              </a:srgbClr>
            </a:outerShdw>
          </a:effectLst>
        </p:spPr>
      </p:sp>
      <p:sp>
        <p:nvSpPr>
          <p:cNvPr id="26" name="Text 21"/>
          <p:cNvSpPr/>
          <p:nvPr/>
        </p:nvSpPr>
        <p:spPr>
          <a:xfrm>
            <a:off x="9134856" y="2130552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6E1D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200" dirty="0"/>
          </a:p>
        </p:txBody>
      </p:sp>
      <p:sp>
        <p:nvSpPr>
          <p:cNvPr id="27" name="Shape 22"/>
          <p:cNvSpPr/>
          <p:nvPr/>
        </p:nvSpPr>
        <p:spPr>
          <a:xfrm>
            <a:off x="9825228" y="2651760"/>
            <a:ext cx="777240" cy="777240"/>
          </a:xfrm>
          <a:prstGeom prst="ellipse">
            <a:avLst/>
          </a:prstGeom>
          <a:solidFill>
            <a:srgbClr val="BC4749"/>
          </a:solidFill>
          <a:ln/>
        </p:spPr>
      </p:sp>
      <p:pic>
        <p:nvPicPr>
          <p:cNvPr id="2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7310" y="2853842"/>
            <a:ext cx="373075" cy="373075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9134856" y="361188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B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</a:t>
            </a:r>
            <a:endParaRPr lang="en-US" sz="1500" dirty="0"/>
          </a:p>
        </p:txBody>
      </p:sp>
      <p:sp>
        <p:nvSpPr>
          <p:cNvPr id="30" name="Text 24"/>
          <p:cNvSpPr/>
          <p:nvPr/>
        </p:nvSpPr>
        <p:spPr>
          <a:xfrm>
            <a:off x="9180576" y="4023360"/>
            <a:ext cx="2057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 facilitation to local anchors; expand ward-by-ward with county support.</a:t>
            </a:r>
            <a:endParaRPr lang="en-US" sz="1150" dirty="0"/>
          </a:p>
        </p:txBody>
      </p:sp>
      <p:sp>
        <p:nvSpPr>
          <p:cNvPr id="31" name="Text 25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Jirani ni Ndugu  |  Community Cohesion Initiative</a:t>
            </a:r>
            <a:endParaRPr lang="en-US" sz="1000" dirty="0"/>
          </a:p>
        </p:txBody>
      </p:sp>
      <p:sp>
        <p:nvSpPr>
          <p:cNvPr id="32" name="Text 26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C47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we know it's actually working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2514600" cy="3566160"/>
          </a:xfrm>
          <a:prstGeom prst="roundRect">
            <a:avLst>
              <a:gd name="adj" fmla="val 4364"/>
            </a:avLst>
          </a:prstGeom>
          <a:solidFill>
            <a:srgbClr val="1B4332"/>
          </a:solidFill>
          <a:ln/>
        </p:spPr>
      </p:sp>
      <p:sp>
        <p:nvSpPr>
          <p:cNvPr id="5" name="Shape 3"/>
          <p:cNvSpPr/>
          <p:nvPr/>
        </p:nvSpPr>
        <p:spPr>
          <a:xfrm>
            <a:off x="1513332" y="2194560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5414" y="2396642"/>
            <a:ext cx="373075" cy="3730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32004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68680" y="3794760"/>
            <a:ext cx="2057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CAD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participants return for session 3, not just session 1?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3447288" y="1828800"/>
            <a:ext cx="2514600" cy="3566160"/>
          </a:xfrm>
          <a:prstGeom prst="roundRect">
            <a:avLst>
              <a:gd name="adj" fmla="val 4364"/>
            </a:avLst>
          </a:prstGeom>
          <a:solidFill>
            <a:srgbClr val="BC4749"/>
          </a:solidFill>
          <a:ln/>
        </p:spPr>
      </p:sp>
      <p:sp>
        <p:nvSpPr>
          <p:cNvPr id="10" name="Shape 7"/>
          <p:cNvSpPr/>
          <p:nvPr/>
        </p:nvSpPr>
        <p:spPr>
          <a:xfrm>
            <a:off x="4320540" y="2194560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2622" y="2396642"/>
            <a:ext cx="373075" cy="37307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630168" y="32004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relationships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3675888" y="3794760"/>
            <a:ext cx="2057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F6D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Before/after survey: friends or trusted contacts from other groups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6254496" y="1828800"/>
            <a:ext cx="2514600" cy="3566160"/>
          </a:xfrm>
          <a:prstGeom prst="roundRect">
            <a:avLst>
              <a:gd name="adj" fmla="val 4364"/>
            </a:avLst>
          </a:prstGeom>
          <a:solidFill>
            <a:srgbClr val="1B4332"/>
          </a:solidFill>
          <a:ln/>
        </p:spPr>
      </p:sp>
      <p:sp>
        <p:nvSpPr>
          <p:cNvPr id="15" name="Shape 11"/>
          <p:cNvSpPr/>
          <p:nvPr/>
        </p:nvSpPr>
        <p:spPr>
          <a:xfrm>
            <a:off x="7127748" y="2194560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9830" y="2396642"/>
            <a:ext cx="373075" cy="37307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437376" y="32004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survival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6483096" y="3794760"/>
            <a:ext cx="2057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CADC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joint ventures stay active after outside support ends?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9061704" y="1828800"/>
            <a:ext cx="2514600" cy="3566160"/>
          </a:xfrm>
          <a:prstGeom prst="roundRect">
            <a:avLst>
              <a:gd name="adj" fmla="val 4364"/>
            </a:avLst>
          </a:prstGeom>
          <a:solidFill>
            <a:srgbClr val="BC4749"/>
          </a:solidFill>
          <a:ln/>
        </p:spPr>
      </p:sp>
      <p:sp>
        <p:nvSpPr>
          <p:cNvPr id="20" name="Shape 15"/>
          <p:cNvSpPr/>
          <p:nvPr/>
        </p:nvSpPr>
        <p:spPr>
          <a:xfrm>
            <a:off x="9934956" y="2194560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7038" y="2396642"/>
            <a:ext cx="373075" cy="37307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244584" y="3200400"/>
            <a:ext cx="2148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tension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9290304" y="3794760"/>
            <a:ext cx="2057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F6D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ethnic-tension incidents vs. a comparable non-pilot ward</a:t>
            </a:r>
            <a:endParaRPr lang="en-US" sz="1200" dirty="0"/>
          </a:p>
        </p:txBody>
      </p:sp>
      <p:sp>
        <p:nvSpPr>
          <p:cNvPr id="24" name="Text 18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Jirani ni Ndugu  |  Community Cohesion Initiative</a:t>
            </a:r>
            <a:endParaRPr lang="en-US" sz="1000" dirty="0"/>
          </a:p>
        </p:txBody>
      </p:sp>
      <p:sp>
        <p:nvSpPr>
          <p:cNvPr id="25" name="Text 19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2026-07-30T09:12:03Z</dcterms:created>
  <dcterms:modified xsi:type="dcterms:W3CDTF">2026-07-30T09:12:03Z</dcterms:modified>
</cp:coreProperties>
</file>